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7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7C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7"/>
    <p:restoredTop sz="94694"/>
  </p:normalViewPr>
  <p:slideViewPr>
    <p:cSldViewPr snapToGrid="0" snapToObjects="1">
      <p:cViewPr varScale="1">
        <p:scale>
          <a:sx n="101" d="100"/>
          <a:sy n="101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725BD-22C7-D44C-A7A4-541CFA370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4E9AF-BB84-C943-A8F2-10ABE6596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E8B5-2C89-C645-9F7B-651D32F69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6C786-4DF3-7A4E-955F-076571E0E52B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B9B06-C746-1846-8282-B351F3C3F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C5DE0-A2B4-E94A-BE5C-9FAF43B3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D3AA-F583-D447-95D2-80998331F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9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011AE-6116-5440-BCA7-A6E1A853B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6946DE-7327-C547-ABA7-742E5D7A3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C9C1A-BAAC-F94C-B81B-CC9B3970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6C786-4DF3-7A4E-955F-076571E0E52B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BE45A-0F66-1B44-BCF0-4209C968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0136B-B9E3-6343-B5BF-DC35C881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D3AA-F583-D447-95D2-80998331F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7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9FD5F2-F199-3A4A-AB8D-C09CA9FD5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9D416-327E-5E4D-A9CF-30E88686C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D3491-17E4-684D-AB87-185DF3FF2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6C786-4DF3-7A4E-955F-076571E0E52B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468F3-B809-2844-978F-F85242B0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EA572-30B7-1247-B9B9-F2BD9435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D3AA-F583-D447-95D2-80998331F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84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587C-FEF0-4E4A-8A4B-92FA4D8A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C02BE-2151-C042-9D65-0AAF144C1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22074-7300-C04F-AC48-DAA3D95D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6C786-4DF3-7A4E-955F-076571E0E52B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6D1EA-D3FA-1049-9500-4015A8EDE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8F3D8-B9B4-8645-ACA7-91A1EB7D9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D3AA-F583-D447-95D2-80998331F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0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EA9B-EBDE-2F46-A5A5-12C5EE1A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F2FDB-0DF1-164D-A08A-46BE91B8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25CFC-58F8-B948-AD0B-9C0BDD98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6C786-4DF3-7A4E-955F-076571E0E52B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5C058-EA16-E04C-8581-96569565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BC3C-7326-104D-A240-369AE7E5A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D3AA-F583-D447-95D2-80998331F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22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B3FB9-E316-9B44-8357-6A498348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ED47C-842A-2C49-8ADD-BC745A82D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60D9A-0A9D-4B44-9806-28F03BF08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A45F7-0271-ED40-A610-F575C34B3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6C786-4DF3-7A4E-955F-076571E0E52B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014B4-DCF4-054A-87D3-0DE95C840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12FDD-6E50-CB4C-8D3F-3136D5BC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D3AA-F583-D447-95D2-80998331F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2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D7CE9-3E8E-F348-A24E-7C3F89EEB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26EFC-C5D5-AA49-B1F8-F0E04D37C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B72D9-690D-7944-819F-41D5F4DBD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59496-8AC6-1F47-A1DA-CC024CDCA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C4CA2D-61F3-C648-BAC5-84FB4B7A9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970267-E177-0E4C-A81D-A2CC09176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6C786-4DF3-7A4E-955F-076571E0E52B}" type="datetimeFigureOut">
              <a:rPr lang="en-US" smtClean="0"/>
              <a:t>10/1/20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BF42E7-A37D-2640-A3CF-5F72FF9AD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3EBC9-382B-B848-BC7B-411BEFEB6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D3AA-F583-D447-95D2-80998331F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9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CB4C7-F7AD-484E-BEAB-7D8C85F4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BBDE65-6D49-2F40-A171-FEADF607E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6C786-4DF3-7A4E-955F-076571E0E52B}" type="datetimeFigureOut">
              <a:rPr lang="en-US" smtClean="0"/>
              <a:t>10/1/20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B1AC3-8F70-D647-A89F-E526C4D3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C325C-AA33-764C-9C55-EC53BDE14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D3AA-F583-D447-95D2-80998331F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68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AC201-A2E9-CD42-B376-5A2756B1A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6C786-4DF3-7A4E-955F-076571E0E52B}" type="datetimeFigureOut">
              <a:rPr lang="en-US" smtClean="0"/>
              <a:t>10/1/20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5B6536-81AA-6C47-96A5-9C661961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2C62A-176F-B442-9DA3-F4A024790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D3AA-F583-D447-95D2-80998331F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8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B79E-A49E-0644-8BDB-FCA681A9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C8496-D246-7448-87AB-A77D2F241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E84B9-F614-4F49-80C3-A816A0E61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2F6D6-78FF-244B-8719-BFD65DF1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6C786-4DF3-7A4E-955F-076571E0E52B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1BF46-D77C-EF4E-99CC-1FF5AE5F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3FA4B-A4D9-1E4E-A9FD-DCDBFF89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D3AA-F583-D447-95D2-80998331F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17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EEDB-D050-4943-8A25-E382515E5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E06695-3D08-7B4C-BC7B-B7031C9EB5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29459C-71C0-E542-8251-E6723413F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AFE3A-DFC3-734A-B82D-D7D0C89CB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6C786-4DF3-7A4E-955F-076571E0E52B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0EA8A-01EF-374A-9E50-C23642949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0715F-D3ED-3847-8AB0-438D058B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D3AA-F583-D447-95D2-80998331F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7E0F94-AF08-D642-9454-629128D31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99028-92A2-0D46-924C-1EE0A71B6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7882D-D3A4-3D4E-A365-916DB60AC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6C786-4DF3-7A4E-955F-076571E0E52B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5FAC8-EB3E-B747-810B-7A7E2E440F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BB764-C26B-A64B-B207-12C84C84E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DD3AA-F583-D447-95D2-80998331F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37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C53F4A-EFB6-224C-B724-4EEBBF4E7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for generating PNGs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3ADF9-A5F0-5F4E-86D5-7435F7429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>
                <a:sym typeface="Wingdings" pitchFamily="2" charset="2"/>
              </a:rPr>
              <a:t>images</a:t>
            </a:r>
            <a:r>
              <a:rPr lang="en-US" dirty="0"/>
              <a:t> with drop shadows:</a:t>
            </a:r>
          </a:p>
          <a:p>
            <a:pPr lvl="1"/>
            <a:r>
              <a:rPr lang="en-US" dirty="0"/>
              <a:t>Select the slide containing the picture to export</a:t>
            </a:r>
          </a:p>
          <a:p>
            <a:pPr lvl="1"/>
            <a:r>
              <a:rPr lang="en-US" dirty="0"/>
              <a:t>Select File </a:t>
            </a:r>
            <a:r>
              <a:rPr lang="en-US" dirty="0">
                <a:sym typeface="Wingdings" pitchFamily="2" charset="2"/>
              </a:rPr>
              <a:t> Export…</a:t>
            </a:r>
          </a:p>
          <a:p>
            <a:pPr lvl="1"/>
            <a:r>
              <a:rPr lang="en-US" dirty="0">
                <a:sym typeface="Wingdings" pitchFamily="2" charset="2"/>
              </a:rPr>
              <a:t>Choose “PNG” as the file type and save the PNG file.</a:t>
            </a:r>
          </a:p>
          <a:p>
            <a:pPr lvl="1"/>
            <a:r>
              <a:rPr lang="en-US" dirty="0">
                <a:sym typeface="Wingdings" pitchFamily="2" charset="2"/>
              </a:rPr>
              <a:t>Open the PNG file in Preview and </a:t>
            </a:r>
            <a:r>
              <a:rPr lang="en-US" dirty="0" err="1">
                <a:sym typeface="Wingdings" pitchFamily="2" charset="2"/>
              </a:rPr>
              <a:t>peform</a:t>
            </a:r>
            <a:r>
              <a:rPr lang="en-US" dirty="0">
                <a:sym typeface="Wingdings" pitchFamily="2" charset="2"/>
              </a:rPr>
              <a:t> cropping and alpha channel adding</a:t>
            </a:r>
          </a:p>
          <a:p>
            <a:r>
              <a:rPr lang="en-US" dirty="0">
                <a:sym typeface="Wingdings" pitchFamily="2" charset="2"/>
              </a:rPr>
              <a:t>For images without drop shadows:</a:t>
            </a:r>
          </a:p>
          <a:p>
            <a:pPr lvl="1"/>
            <a:r>
              <a:rPr lang="en-US" dirty="0">
                <a:sym typeface="Wingdings" pitchFamily="2" charset="2"/>
              </a:rPr>
              <a:t>Select all the components of the image</a:t>
            </a:r>
          </a:p>
          <a:p>
            <a:pPr lvl="1"/>
            <a:r>
              <a:rPr lang="en-US" dirty="0">
                <a:sym typeface="Wingdings" pitchFamily="2" charset="2"/>
              </a:rPr>
              <a:t>Right-click and select “Save as picture…” from the context menu</a:t>
            </a:r>
          </a:p>
        </p:txBody>
      </p:sp>
    </p:spTree>
    <p:extLst>
      <p:ext uri="{BB962C8B-B14F-4D97-AF65-F5344CB8AC3E}">
        <p14:creationId xmlns:p14="http://schemas.microsoft.com/office/powerpoint/2010/main" val="1921874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312551-30AB-314F-87CB-CF975E938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958850"/>
            <a:ext cx="10782300" cy="3898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56CAD9-6214-984F-A540-0A552E2DA917}"/>
              </a:ext>
            </a:extLst>
          </p:cNvPr>
          <p:cNvSpPr/>
          <p:nvPr/>
        </p:nvSpPr>
        <p:spPr>
          <a:xfrm>
            <a:off x="8267700" y="762000"/>
            <a:ext cx="2819400" cy="43688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4B43A3-C1EA-B744-83CB-D7CBB7D26677}"/>
              </a:ext>
            </a:extLst>
          </p:cNvPr>
          <p:cNvSpPr/>
          <p:nvPr/>
        </p:nvSpPr>
        <p:spPr>
          <a:xfrm rot="5400000">
            <a:off x="5397500" y="-558800"/>
            <a:ext cx="939800" cy="104394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69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B4006A-B8BB-0741-A87A-A1E411C81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800" y="825500"/>
            <a:ext cx="8115300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289E08-4FA4-A349-AB1A-11F421ED9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25" y="3746501"/>
            <a:ext cx="8372475" cy="2524125"/>
          </a:xfrm>
          <a:prstGeom prst="rect">
            <a:avLst/>
          </a:prstGeom>
        </p:spPr>
      </p:pic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748142C8-8D32-9F46-B3D8-1B6C74D0C6CC}"/>
              </a:ext>
            </a:extLst>
          </p:cNvPr>
          <p:cNvSpPr/>
          <p:nvPr/>
        </p:nvSpPr>
        <p:spPr>
          <a:xfrm>
            <a:off x="740900" y="1435100"/>
            <a:ext cx="2027700" cy="1231900"/>
          </a:xfrm>
          <a:prstGeom prst="wedgeRectCallout">
            <a:avLst>
              <a:gd name="adj1" fmla="val 95950"/>
              <a:gd name="adj2" fmla="val 41723"/>
            </a:avLst>
          </a:prstGeom>
          <a:solidFill>
            <a:srgbClr val="267CB9"/>
          </a:solidFill>
          <a:ln>
            <a:solidFill>
              <a:srgbClr val="267C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Original table in PDF file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46FDE23A-29CF-2848-A974-F2A0C9DDAABC}"/>
              </a:ext>
            </a:extLst>
          </p:cNvPr>
          <p:cNvSpPr/>
          <p:nvPr/>
        </p:nvSpPr>
        <p:spPr>
          <a:xfrm>
            <a:off x="740900" y="4392613"/>
            <a:ext cx="2027700" cy="1231900"/>
          </a:xfrm>
          <a:prstGeom prst="wedgeRectCallout">
            <a:avLst>
              <a:gd name="adj1" fmla="val 95950"/>
              <a:gd name="adj2" fmla="val 41723"/>
            </a:avLst>
          </a:prstGeom>
          <a:solidFill>
            <a:srgbClr val="267CB9"/>
          </a:solidFill>
          <a:ln>
            <a:solidFill>
              <a:srgbClr val="267C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Reconstructed Pandas </a:t>
            </a:r>
            <a:r>
              <a:rPr lang="en-US" sz="2400" dirty="0" err="1"/>
              <a:t>DataFrame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0178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BC500-7365-BE44-9FC0-FBCCBDC2E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117600"/>
            <a:ext cx="10071100" cy="4622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B3533E-41EE-6247-A324-CA0E3EAD2F9C}"/>
              </a:ext>
            </a:extLst>
          </p:cNvPr>
          <p:cNvSpPr/>
          <p:nvPr/>
        </p:nvSpPr>
        <p:spPr>
          <a:xfrm>
            <a:off x="8877300" y="1117600"/>
            <a:ext cx="2819400" cy="48641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1ADBD6-32A1-7E42-A10B-EF162CF8A569}"/>
              </a:ext>
            </a:extLst>
          </p:cNvPr>
          <p:cNvSpPr/>
          <p:nvPr/>
        </p:nvSpPr>
        <p:spPr>
          <a:xfrm rot="5400000">
            <a:off x="5953826" y="238827"/>
            <a:ext cx="1046347" cy="104394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03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2154A7-8955-BD47-8060-073E01582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1" b="26496"/>
          <a:stretch/>
        </p:blipFill>
        <p:spPr>
          <a:xfrm>
            <a:off x="774700" y="622300"/>
            <a:ext cx="10236200" cy="51674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FD01CD-DB26-744F-A9C9-506AFE07D1C4}"/>
              </a:ext>
            </a:extLst>
          </p:cNvPr>
          <p:cNvSpPr/>
          <p:nvPr/>
        </p:nvSpPr>
        <p:spPr>
          <a:xfrm>
            <a:off x="9296400" y="622300"/>
            <a:ext cx="1714500" cy="43918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B2B5E9-4E3A-CC49-A239-C2BC90110191}"/>
              </a:ext>
            </a:extLst>
          </p:cNvPr>
          <p:cNvSpPr/>
          <p:nvPr/>
        </p:nvSpPr>
        <p:spPr>
          <a:xfrm rot="5400000">
            <a:off x="5668777" y="447679"/>
            <a:ext cx="1349745" cy="93345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C84EB0-61E9-E546-BB73-7380237840D3}"/>
              </a:ext>
            </a:extLst>
          </p:cNvPr>
          <p:cNvSpPr/>
          <p:nvPr/>
        </p:nvSpPr>
        <p:spPr>
          <a:xfrm rot="5400000" flipH="1">
            <a:off x="5153023" y="-3711577"/>
            <a:ext cx="762004" cy="942975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47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CC16D2-AB1C-0A4C-BC34-FDA1C2100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88" y="1484583"/>
            <a:ext cx="3974551" cy="34760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BCA3D-0D16-ED48-8020-B30468A2E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451" y="1465778"/>
            <a:ext cx="5866356" cy="349485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205C206F-5DE9-B94B-918E-760B857CFD72}"/>
              </a:ext>
            </a:extLst>
          </p:cNvPr>
          <p:cNvSpPr/>
          <p:nvPr/>
        </p:nvSpPr>
        <p:spPr>
          <a:xfrm>
            <a:off x="3850411" y="2542974"/>
            <a:ext cx="1785256" cy="1404216"/>
          </a:xfrm>
          <a:prstGeom prst="rightArrow">
            <a:avLst>
              <a:gd name="adj1" fmla="val 50000"/>
              <a:gd name="adj2" fmla="val 544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40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B2C9F-15BC-F347-8EAD-0029E1599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72636" y="1124530"/>
            <a:ext cx="5866356" cy="332557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200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76764D-C9D9-3045-B07F-2592B0D81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12" y="1222829"/>
            <a:ext cx="7705259" cy="391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49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A1D2E6-F56F-AC4E-BA48-23B2EC479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688322"/>
            <a:ext cx="9067800" cy="264160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F8214787-4231-254F-A776-3E3D77095B11}"/>
              </a:ext>
            </a:extLst>
          </p:cNvPr>
          <p:cNvSpPr/>
          <p:nvPr/>
        </p:nvSpPr>
        <p:spPr>
          <a:xfrm>
            <a:off x="1995050" y="4329922"/>
            <a:ext cx="1436914" cy="911431"/>
          </a:xfrm>
          <a:prstGeom prst="wedgeRectCallout">
            <a:avLst>
              <a:gd name="adj1" fmla="val 52856"/>
              <a:gd name="adj2" fmla="val -66524"/>
            </a:avLst>
          </a:prstGeom>
          <a:solidFill>
            <a:srgbClr val="267CB9"/>
          </a:solidFill>
          <a:ln>
            <a:solidFill>
              <a:srgbClr val="267C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Spans of individual tokens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66BB690C-FFE4-F346-B140-C20390DC92EE}"/>
              </a:ext>
            </a:extLst>
          </p:cNvPr>
          <p:cNvSpPr/>
          <p:nvPr/>
        </p:nvSpPr>
        <p:spPr>
          <a:xfrm flipH="1">
            <a:off x="6888643" y="4351157"/>
            <a:ext cx="1436914" cy="911431"/>
          </a:xfrm>
          <a:prstGeom prst="wedgeRectCallout">
            <a:avLst>
              <a:gd name="adj1" fmla="val 90412"/>
              <a:gd name="adj2" fmla="val -68168"/>
            </a:avLst>
          </a:prstGeom>
          <a:solidFill>
            <a:srgbClr val="267CB9"/>
          </a:solidFill>
          <a:ln>
            <a:solidFill>
              <a:srgbClr val="267C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Spans of containing sentences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166536DC-92BD-8240-B4B6-2AAA3C3F5302}"/>
              </a:ext>
            </a:extLst>
          </p:cNvPr>
          <p:cNvSpPr/>
          <p:nvPr/>
        </p:nvSpPr>
        <p:spPr>
          <a:xfrm>
            <a:off x="4119552" y="4835812"/>
            <a:ext cx="1681641" cy="405541"/>
          </a:xfrm>
          <a:prstGeom prst="wedgeRectCallout">
            <a:avLst>
              <a:gd name="adj1" fmla="val -23396"/>
              <a:gd name="adj2" fmla="val -210374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Token features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CA8598F2-9165-C844-A1F6-A43B3D7F1C48}"/>
              </a:ext>
            </a:extLst>
          </p:cNvPr>
          <p:cNvSpPr/>
          <p:nvPr/>
        </p:nvSpPr>
        <p:spPr>
          <a:xfrm>
            <a:off x="4119552" y="4835812"/>
            <a:ext cx="1681641" cy="405541"/>
          </a:xfrm>
          <a:prstGeom prst="wedgeRectCallout">
            <a:avLst>
              <a:gd name="adj1" fmla="val 16115"/>
              <a:gd name="adj2" fmla="val -206678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Token features</a:t>
            </a:r>
          </a:p>
        </p:txBody>
      </p:sp>
    </p:spTree>
    <p:extLst>
      <p:ext uri="{BB962C8B-B14F-4D97-AF65-F5344CB8AC3E}">
        <p14:creationId xmlns:p14="http://schemas.microsoft.com/office/powerpoint/2010/main" val="3038314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E9AE0C-78CF-584E-B00B-B9F10F380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405"/>
            <a:ext cx="12192000" cy="46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64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75F711-8E93-2E4A-817F-84D56AD5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1905000"/>
            <a:ext cx="4343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8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6F19EB-F9A9-7643-B76E-2A87EA6B3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346200"/>
            <a:ext cx="8775700" cy="2768600"/>
          </a:xfrm>
          <a:prstGeom prst="rect">
            <a:avLst/>
          </a:prstGeom>
        </p:spPr>
      </p:pic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D4498498-5A5D-3546-9266-A9484A9557D5}"/>
              </a:ext>
            </a:extLst>
          </p:cNvPr>
          <p:cNvSpPr/>
          <p:nvPr/>
        </p:nvSpPr>
        <p:spPr>
          <a:xfrm>
            <a:off x="215900" y="4008334"/>
            <a:ext cx="1826500" cy="911432"/>
          </a:xfrm>
          <a:prstGeom prst="wedgeRectCallout">
            <a:avLst>
              <a:gd name="adj1" fmla="val 52856"/>
              <a:gd name="adj2" fmla="val -66524"/>
            </a:avLst>
          </a:prstGeom>
          <a:solidFill>
            <a:srgbClr val="267CB9"/>
          </a:solidFill>
          <a:ln>
            <a:solidFill>
              <a:srgbClr val="267C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Spans of individual tokens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SpanArray</a:t>
            </a:r>
            <a:r>
              <a:rPr lang="en-US" dirty="0"/>
              <a:t>)</a:t>
            </a:r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C99AA71F-A164-5844-844E-BF8462FA8A6D}"/>
              </a:ext>
            </a:extLst>
          </p:cNvPr>
          <p:cNvSpPr/>
          <p:nvPr/>
        </p:nvSpPr>
        <p:spPr>
          <a:xfrm>
            <a:off x="7914821" y="4008335"/>
            <a:ext cx="2521857" cy="911431"/>
          </a:xfrm>
          <a:prstGeom prst="wedgeRectCallout">
            <a:avLst>
              <a:gd name="adj1" fmla="val -83115"/>
              <a:gd name="adj2" fmla="val -70704"/>
            </a:avLst>
          </a:prstGeom>
          <a:solidFill>
            <a:srgbClr val="267CB9"/>
          </a:solidFill>
          <a:ln>
            <a:solidFill>
              <a:srgbClr val="267C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BERT embedding at each token position (</a:t>
            </a:r>
            <a:r>
              <a:rPr lang="en-US" dirty="0" err="1"/>
              <a:t>TensorArray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4233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003C61-30B8-AD4B-86AF-A9ACCC6D6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384300"/>
            <a:ext cx="9474200" cy="3568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99ECC7-8487-3C4F-A2F1-CA6B5556D387}"/>
              </a:ext>
            </a:extLst>
          </p:cNvPr>
          <p:cNvSpPr/>
          <p:nvPr/>
        </p:nvSpPr>
        <p:spPr>
          <a:xfrm>
            <a:off x="7366000" y="1384300"/>
            <a:ext cx="2667000" cy="3810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05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111</Words>
  <Application>Microsoft Macintosh PowerPoint</Application>
  <PresentationFormat>Widescreen</PresentationFormat>
  <Paragraphs>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Instructions for generating PNGs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Frederick Reiss</dc:creator>
  <cp:lastModifiedBy>Frederick Reiss</cp:lastModifiedBy>
  <cp:revision>22</cp:revision>
  <dcterms:created xsi:type="dcterms:W3CDTF">2020-09-21T20:48:40Z</dcterms:created>
  <dcterms:modified xsi:type="dcterms:W3CDTF">2020-10-01T18:35:53Z</dcterms:modified>
</cp:coreProperties>
</file>